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4"/>
  </p:notesMasterIdLst>
  <p:sldIdLst>
    <p:sldId id="256" r:id="rId2"/>
    <p:sldId id="268" r:id="rId3"/>
    <p:sldId id="267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70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4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92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F34E2E-8560-6C46-B416-88C4E3227A05}" type="datetimeFigureOut">
              <a:rPr lang="en-US" smtClean="0"/>
              <a:t>7/14/20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5D8510-040A-2C42-BD31-95BFEC145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25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5D8510-040A-2C42-BD31-95BFEC14575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203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1062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5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55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195089"/>
            <a:ext cx="11155680" cy="1179578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533961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333" y="412306"/>
            <a:ext cx="10620260" cy="93591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333" y="1718631"/>
            <a:ext cx="10620260" cy="445356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23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9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644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373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496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77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50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474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4000">
              <a:schemeClr val="accent1">
                <a:lumMod val="0"/>
                <a:lumOff val="100000"/>
                <a:alpha val="0"/>
              </a:schemeClr>
            </a:gs>
            <a:gs pos="97000">
              <a:schemeClr val="accent1">
                <a:lumMod val="45000"/>
                <a:lumOff val="55000"/>
              </a:schemeClr>
            </a:gs>
            <a:gs pos="9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7/14/20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195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31" r:id="rId6"/>
    <p:sldLayoutId id="2147483726" r:id="rId7"/>
    <p:sldLayoutId id="2147483727" r:id="rId8"/>
    <p:sldLayoutId id="2147483728" r:id="rId9"/>
    <p:sldLayoutId id="2147483730" r:id="rId10"/>
    <p:sldLayoutId id="21474837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2D7573-DAA3-4511-8054-498343C939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63" t="2843" b="624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0E2B6-DE8A-0C4F-9314-4061ABB9E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6462081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How Do We Assess Defensive Line Impact in the NFL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6C8A50-8CA6-464F-937B-0C842819CF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 i="1" dirty="0"/>
              <a:t>SIS Analytics Challenge 2020</a:t>
            </a:r>
          </a:p>
          <a:p>
            <a:r>
              <a:rPr lang="en-US" sz="2000" dirty="0"/>
              <a:t>Jay Cromwell</a:t>
            </a:r>
          </a:p>
          <a:p>
            <a:endParaRPr lang="en-US" sz="2000" i="1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7767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270-B952-1A47-B3A7-F8088F45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A0C7-A8B6-F24C-9DA7-06F4C97EF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data -  Include additional data from other weeks/seasons</a:t>
            </a:r>
          </a:p>
          <a:p>
            <a:r>
              <a:rPr lang="en-US" dirty="0"/>
              <a:t>Test metrics to see year-over-year correlation</a:t>
            </a:r>
          </a:p>
          <a:p>
            <a:r>
              <a:rPr lang="en-US" dirty="0"/>
              <a:t>Leverage plus/minus data evaluate defensive line formation effectiveness</a:t>
            </a:r>
          </a:p>
          <a:p>
            <a:r>
              <a:rPr lang="en-US" dirty="0"/>
              <a:t>Value distribution by player as opposed to position</a:t>
            </a:r>
          </a:p>
        </p:txBody>
      </p:sp>
    </p:spTree>
    <p:extLst>
      <p:ext uri="{BB962C8B-B14F-4D97-AF65-F5344CB8AC3E}">
        <p14:creationId xmlns:p14="http://schemas.microsoft.com/office/powerpoint/2010/main" val="3067497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7D041-08D2-884E-A0AB-E520FA950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270436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BD13-6979-C746-A27B-912367CEB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Plus-Minus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901551-0BA6-AE44-AF7D-E0432D5C8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966" y="1488285"/>
            <a:ext cx="7637669" cy="5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344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270-B952-1A47-B3A7-F8088F45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A0C7-A8B6-F24C-9DA7-06F4C97EF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Defensive line position is defined by isolating the position listed for that player in the roster </a:t>
            </a:r>
          </a:p>
          <a:p>
            <a:r>
              <a:rPr lang="en-US" sz="2400" dirty="0"/>
              <a:t>Technique is where the player is on the defensive line compared to the offensive line at the snap of the play</a:t>
            </a:r>
          </a:p>
          <a:p>
            <a:r>
              <a:rPr lang="en-US" sz="2400" dirty="0"/>
              <a:t>Blitz is categorized as:</a:t>
            </a:r>
          </a:p>
          <a:p>
            <a:pPr lvl="1"/>
            <a:r>
              <a:rPr lang="en-US" sz="2000" dirty="0"/>
              <a:t>More than 4 defensive players </a:t>
            </a:r>
            <a:r>
              <a:rPr lang="en-US" sz="2000" u="sng" dirty="0"/>
              <a:t>on the line of scrimmage</a:t>
            </a:r>
            <a:r>
              <a:rPr lang="en-US" sz="2000" dirty="0"/>
              <a:t> for a run play OR</a:t>
            </a:r>
          </a:p>
          <a:p>
            <a:pPr lvl="1"/>
            <a:r>
              <a:rPr lang="en-US" sz="2000" dirty="0"/>
              <a:t>More than 4 players </a:t>
            </a:r>
            <a:r>
              <a:rPr lang="en-US" sz="2000" u="sng" dirty="0"/>
              <a:t>rushing the QB</a:t>
            </a:r>
            <a:r>
              <a:rPr lang="en-US" sz="2000" dirty="0"/>
              <a:t> for a pass play</a:t>
            </a:r>
          </a:p>
          <a:p>
            <a:r>
              <a:rPr lang="en-US" sz="2400" dirty="0"/>
              <a:t>Does not include defensive linemen that are not on the line of scrimmage at the snap of the play</a:t>
            </a:r>
          </a:p>
          <a:p>
            <a:r>
              <a:rPr lang="en-US" sz="2400" dirty="0"/>
              <a:t>Since this analysis focuses on defense, the smaller the EPA, the better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FA9390-5626-424E-960C-5D51E7666D80}"/>
              </a:ext>
            </a:extLst>
          </p:cNvPr>
          <p:cNvSpPr txBox="1"/>
          <p:nvPr/>
        </p:nvSpPr>
        <p:spPr>
          <a:xfrm>
            <a:off x="1981200" y="19929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66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270-B952-1A47-B3A7-F8088F45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Formulas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A0C7-A8B6-F24C-9DA7-06F4C97EF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Success</a:t>
            </a:r>
            <a:r>
              <a:rPr lang="en-US" sz="2400" dirty="0"/>
              <a:t>: True when EPA &gt; 0, else False</a:t>
            </a:r>
          </a:p>
          <a:p>
            <a:r>
              <a:rPr lang="en-US" sz="2400" b="1" dirty="0"/>
              <a:t>Adjusted EPA</a:t>
            </a:r>
            <a:r>
              <a:rPr lang="en-US" sz="2400" dirty="0"/>
              <a:t>: weighted metric incorporating blitz and event type</a:t>
            </a:r>
          </a:p>
          <a:p>
            <a:pPr marL="457200" lvl="1" indent="0">
              <a:buNone/>
            </a:pPr>
            <a:r>
              <a:rPr lang="en-US" sz="2000" dirty="0"/>
              <a:t>= EPA – mean(</a:t>
            </a:r>
            <a:r>
              <a:rPr lang="en-US" sz="2000" dirty="0" err="1"/>
              <a:t>EPA</a:t>
            </a:r>
            <a:r>
              <a:rPr lang="en-US" sz="2000" baseline="-25000" dirty="0" err="1"/>
              <a:t>Event_Type,Blitz</a:t>
            </a:r>
            <a:r>
              <a:rPr lang="en-US" sz="2000" dirty="0"/>
              <a:t>)</a:t>
            </a:r>
          </a:p>
          <a:p>
            <a:r>
              <a:rPr lang="en-US" sz="2400" b="1" dirty="0"/>
              <a:t>Adjusted Success</a:t>
            </a:r>
            <a:r>
              <a:rPr lang="en-US" sz="2400" dirty="0"/>
              <a:t>: True when Adj. EPA &gt; 0, else False</a:t>
            </a:r>
          </a:p>
          <a:p>
            <a:r>
              <a:rPr lang="en-US" sz="2400" b="1" dirty="0"/>
              <a:t>Plus-Minus (+/-)</a:t>
            </a:r>
            <a:r>
              <a:rPr lang="en-US" sz="2400" dirty="0"/>
              <a:t>: Adj. EPA split by whether a position is on/off the defensive line for a play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FA9390-5626-424E-960C-5D51E7666D80}"/>
              </a:ext>
            </a:extLst>
          </p:cNvPr>
          <p:cNvSpPr txBox="1"/>
          <p:nvPr/>
        </p:nvSpPr>
        <p:spPr>
          <a:xfrm>
            <a:off x="1981200" y="19929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755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270-B952-1A47-B3A7-F8088F45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 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A0C7-A8B6-F24C-9DA7-06F4C97EF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539" y="1793631"/>
            <a:ext cx="4946985" cy="437856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Players listed as DE and DT are the most heavily used position players for all downs, heavy usage in early down</a:t>
            </a:r>
          </a:p>
          <a:p>
            <a:r>
              <a:rPr lang="en-US" sz="2400" dirty="0"/>
              <a:t>DT usage decreases on 3</a:t>
            </a:r>
            <a:r>
              <a:rPr lang="en-US" sz="2400" baseline="30000" dirty="0"/>
              <a:t>rd</a:t>
            </a:r>
            <a:r>
              <a:rPr lang="en-US" sz="2400" dirty="0"/>
              <a:t> down indicating a lesser involvement in passing plays</a:t>
            </a:r>
          </a:p>
          <a:p>
            <a:r>
              <a:rPr lang="en-US" sz="2400" dirty="0"/>
              <a:t>Due to the insignificant volume of CB and S on the defensive line, these positions will be dropped from the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B4A83D-0FEA-274E-A540-E1CAC57B80D8}"/>
              </a:ext>
            </a:extLst>
          </p:cNvPr>
          <p:cNvSpPr/>
          <p:nvPr/>
        </p:nvSpPr>
        <p:spPr>
          <a:xfrm>
            <a:off x="6096000" y="6371835"/>
            <a:ext cx="59321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Sum of all players on the field for every play by position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2752E8-3DE9-2B41-BA68-BDA7088A5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321" y="1443308"/>
            <a:ext cx="6184816" cy="494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73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270-B952-1A47-B3A7-F8088F45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Defensive Line Positions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A0C7-A8B6-F24C-9DA7-06F4C97EF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5636" y="1751610"/>
            <a:ext cx="5459060" cy="4993573"/>
          </a:xfrm>
        </p:spPr>
        <p:txBody>
          <a:bodyPr>
            <a:normAutofit/>
          </a:bodyPr>
          <a:lstStyle/>
          <a:p>
            <a:r>
              <a:rPr lang="en-US" sz="2400" dirty="0"/>
              <a:t>EPA is weighted for number of positions players on the field. </a:t>
            </a:r>
          </a:p>
          <a:p>
            <a:pPr lvl="1"/>
            <a:r>
              <a:rPr lang="en-US" sz="2000" dirty="0"/>
              <a:t>i.e. EPA is be counted twice if 2 DE’s are on the field</a:t>
            </a:r>
            <a:endParaRPr lang="en-US" sz="2400" dirty="0"/>
          </a:p>
          <a:p>
            <a:r>
              <a:rPr lang="en-US" sz="2400" dirty="0"/>
              <a:t>Without accounting for in-game scenarios, plays with DE on the line of scrimmage result in a slightly better EPA than DT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2400" dirty="0"/>
              <a:t>Considering run play and blitzing result in a lower EPA, we need to adjust our EPA to account for in-game variables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0E397D-C303-4347-843F-6D1A5AA0C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93" y="1347212"/>
            <a:ext cx="5650873" cy="460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730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270-B952-1A47-B3A7-F8088F45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Adjusting for In-Game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A0C7-A8B6-F24C-9DA7-06F4C97EF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1383844"/>
            <a:ext cx="5542693" cy="532571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2400" dirty="0"/>
              <a:t>Adjusted EPA shows how much a play helped or hurt their team against the league average EPA by factoring in blitzing and event type (run or pass)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If a run play goes for a big gain, adjusted EPA will be higher since run plays, on average, have a lower EPA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2400" dirty="0"/>
              <a:t>DE’s have the largest impact on plays using adjusted EPA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2400" dirty="0"/>
              <a:t>Plays with LB’s lined up on the LOS significantly decrease the defense’s effectiveness on a play when compared to DT and DE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75EB53-ADE5-3B46-B065-398BB8502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07" y="1383844"/>
            <a:ext cx="5971945" cy="506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72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270-B952-1A47-B3A7-F8088F45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Where Positions Excel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E0592CE-9309-6E45-9E4C-7BCDF3DEB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9879" y="1745674"/>
            <a:ext cx="4330536" cy="447699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2400" dirty="0"/>
              <a:t>Line backers struggle when having to put their hand on the line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2400" dirty="0"/>
              <a:t>Defensive ends excel on the line across most techniques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2400" dirty="0"/>
              <a:t>Despite demonstrated success rate of 4i, this technique is only utilized on 20% of plays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1B4E3F-8902-C140-ABB6-79608955B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85" y="1461247"/>
            <a:ext cx="7245642" cy="476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735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270-B952-1A47-B3A7-F8088F45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Plus/Minus by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A0C7-A8B6-F24C-9DA7-06F4C97EF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881" y="1678290"/>
            <a:ext cx="5446404" cy="4936681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Another way to evaluate position value is to create plus/minus splits based on whether that position is on the defensive line for a play or not</a:t>
            </a:r>
          </a:p>
          <a:p>
            <a:pPr lvl="1"/>
            <a:r>
              <a:rPr lang="en-US" sz="2000" dirty="0"/>
              <a:t>Disregards the number of the position players on the field</a:t>
            </a:r>
          </a:p>
          <a:p>
            <a:r>
              <a:rPr lang="en-US" sz="2400" dirty="0"/>
              <a:t>DT has the biggest difference in on/off split</a:t>
            </a:r>
          </a:p>
          <a:p>
            <a:pPr lvl="1"/>
            <a:r>
              <a:rPr lang="en-US" sz="2000" dirty="0"/>
              <a:t>DE has the most impact when on the field, but DT off the field has a higher adj. EPA</a:t>
            </a:r>
          </a:p>
          <a:p>
            <a:r>
              <a:rPr lang="en-US" sz="2400" dirty="0"/>
              <a:t>It is better to keep LB’s off the LOS than on the line</a:t>
            </a:r>
          </a:p>
          <a:p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C9FCAF-A4ED-DE47-AA23-C61BBA6149A4}"/>
              </a:ext>
            </a:extLst>
          </p:cNvPr>
          <p:cNvSpPr/>
          <p:nvPr/>
        </p:nvSpPr>
        <p:spPr>
          <a:xfrm>
            <a:off x="5648286" y="6383292"/>
            <a:ext cx="65437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dirty="0"/>
              <a:t>”On-Field” referring to player on the defensive line at snap of the ball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3F52DB-4AF9-D345-9DEE-F27366F1D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037" y="1394805"/>
            <a:ext cx="5818211" cy="494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910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270-B952-1A47-B3A7-F8088F45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A0C7-A8B6-F24C-9DA7-06F4C97EF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Defensive Ends are the most valuable position on the defensive line</a:t>
            </a:r>
          </a:p>
          <a:p>
            <a:pPr lvl="1"/>
            <a:r>
              <a:rPr lang="en-US" dirty="0"/>
              <a:t>Better before and after adjusting for in-game variables</a:t>
            </a:r>
          </a:p>
          <a:p>
            <a:pPr lvl="1"/>
            <a:r>
              <a:rPr lang="en-US" dirty="0"/>
              <a:t>Most versatile position on the defensive line</a:t>
            </a:r>
          </a:p>
          <a:p>
            <a:r>
              <a:rPr lang="en-US" dirty="0"/>
              <a:t>4i technique usage should be increased in game planning</a:t>
            </a:r>
          </a:p>
          <a:p>
            <a:r>
              <a:rPr lang="en-US" dirty="0"/>
              <a:t>Linebackers should be prioritized to keep their hand off the line when on the line of scrimmage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02245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5949</TotalTime>
  <Words>660</Words>
  <Application>Microsoft Macintosh PowerPoint</Application>
  <PresentationFormat>Widescreen</PresentationFormat>
  <Paragraphs>57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Avenir Next LT Pro</vt:lpstr>
      <vt:lpstr>Calibri</vt:lpstr>
      <vt:lpstr>AccentBoxVTI</vt:lpstr>
      <vt:lpstr>How Do We Assess Defensive Line Impact in the NFL</vt:lpstr>
      <vt:lpstr>Assumptions</vt:lpstr>
      <vt:lpstr>Definitions and Formulas</vt:lpstr>
      <vt:lpstr>Position Distributions</vt:lpstr>
      <vt:lpstr>Evaluating Defensive Line Positions</vt:lpstr>
      <vt:lpstr>Adjusting for In-Game Variables</vt:lpstr>
      <vt:lpstr>Where Positions Excel</vt:lpstr>
      <vt:lpstr>Plus/Minus by Position</vt:lpstr>
      <vt:lpstr>Conclusion</vt:lpstr>
      <vt:lpstr>Going Forward</vt:lpstr>
      <vt:lpstr>Appendix</vt:lpstr>
      <vt:lpstr>Plus-Minus Distribution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Can We Assess D-Line Impact in the NFL</dc:title>
  <dc:creator>Jay Cromwell</dc:creator>
  <cp:lastModifiedBy>Jay Cromwell</cp:lastModifiedBy>
  <cp:revision>40</cp:revision>
  <dcterms:created xsi:type="dcterms:W3CDTF">2020-07-08T02:50:37Z</dcterms:created>
  <dcterms:modified xsi:type="dcterms:W3CDTF">2020-07-15T01:25:31Z</dcterms:modified>
</cp:coreProperties>
</file>